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2" r:id="rId5"/>
    <p:sldId id="258" r:id="rId6"/>
    <p:sldId id="260" r:id="rId7"/>
    <p:sldId id="269" r:id="rId8"/>
    <p:sldId id="270" r:id="rId9"/>
    <p:sldId id="271" r:id="rId10"/>
    <p:sldId id="273" r:id="rId11"/>
    <p:sldId id="261" r:id="rId12"/>
    <p:sldId id="263" r:id="rId13"/>
    <p:sldId id="264" r:id="rId14"/>
    <p:sldId id="265" r:id="rId15"/>
    <p:sldId id="266" r:id="rId16"/>
    <p:sldId id="27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30.03.2022</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30.03.2022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30.03.2022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30.03.2022</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30.03.2022</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30.03.2022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30.03.2022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30.03.2022</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30.03.2022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30.03.2022</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30.03.2022</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30.03.2022</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71670" y="1428736"/>
            <a:ext cx="6172200" cy="1894362"/>
          </a:xfrm>
        </p:spPr>
        <p:txBody>
          <a:bodyPr/>
          <a:lstStyle/>
          <a:p>
            <a:r>
              <a:rPr lang="tr-TR" dirty="0" smtClean="0"/>
              <a:t>KARİYER PLANLAMA</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atay Kaydırma"/>
          <p:cNvSpPr/>
          <p:nvPr/>
        </p:nvSpPr>
        <p:spPr>
          <a:xfrm>
            <a:off x="928662" y="2071678"/>
            <a:ext cx="7143800" cy="292895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KARİYER GELİŞİMİ İLE İLGİLİ KAVRAMLAR</a:t>
            </a:r>
            <a:endParaRPr lang="tr-T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KARİYER PATİKASI</a:t>
            </a:r>
            <a:br>
              <a:rPr lang="tr-TR" b="1" dirty="0" smtClean="0"/>
            </a:br>
            <a:endParaRPr lang="tr-TR" dirty="0"/>
          </a:p>
        </p:txBody>
      </p:sp>
      <p:sp>
        <p:nvSpPr>
          <p:cNvPr id="3" name="2 İçerik Yer Tutucusu"/>
          <p:cNvSpPr>
            <a:spLocks noGrp="1"/>
          </p:cNvSpPr>
          <p:nvPr>
            <p:ph sz="quarter" idx="1"/>
          </p:nvPr>
        </p:nvSpPr>
        <p:spPr>
          <a:xfrm>
            <a:off x="457200" y="1600200"/>
            <a:ext cx="3900486" cy="4873752"/>
          </a:xfrm>
        </p:spPr>
        <p:txBody>
          <a:bodyPr/>
          <a:lstStyle/>
          <a:p>
            <a:r>
              <a:rPr lang="tr-TR" dirty="0" smtClean="0"/>
              <a:t>Bireylerin şahsi hedeflerini gerçekleştirmek amacıyla </a:t>
            </a:r>
            <a:r>
              <a:rPr lang="tr-TR" dirty="0" smtClean="0"/>
              <a:t>meslekte ilerlenen </a:t>
            </a:r>
            <a:r>
              <a:rPr lang="tr-TR" dirty="0" smtClean="0"/>
              <a:t>basamaklarını ifade eder.</a:t>
            </a:r>
            <a:endParaRPr lang="tr-TR" dirty="0"/>
          </a:p>
        </p:txBody>
      </p:sp>
      <p:pic>
        <p:nvPicPr>
          <p:cNvPr id="4" name="image23.png"/>
          <p:cNvPicPr/>
          <p:nvPr/>
        </p:nvPicPr>
        <p:blipFill>
          <a:blip r:embed="rId2" cstate="print"/>
          <a:stretch>
            <a:fillRect/>
          </a:stretch>
        </p:blipFill>
        <p:spPr>
          <a:xfrm>
            <a:off x="4429124" y="1142984"/>
            <a:ext cx="4197422" cy="34290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KARİYER PLATOSU</a:t>
            </a:r>
            <a:br>
              <a:rPr lang="tr-TR" b="1" dirty="0" smtClean="0"/>
            </a:br>
            <a:endParaRPr lang="tr-TR" dirty="0"/>
          </a:p>
        </p:txBody>
      </p:sp>
      <p:sp>
        <p:nvSpPr>
          <p:cNvPr id="3" name="2 İçerik Yer Tutucusu"/>
          <p:cNvSpPr>
            <a:spLocks noGrp="1"/>
          </p:cNvSpPr>
          <p:nvPr>
            <p:ph sz="quarter" idx="1"/>
          </p:nvPr>
        </p:nvSpPr>
        <p:spPr>
          <a:xfrm>
            <a:off x="457200" y="1600200"/>
            <a:ext cx="3686172" cy="4873752"/>
          </a:xfrm>
        </p:spPr>
        <p:txBody>
          <a:bodyPr/>
          <a:lstStyle/>
          <a:p>
            <a:pPr lvl="1"/>
            <a:r>
              <a:rPr lang="tr-TR" sz="2400" dirty="0" smtClean="0"/>
              <a:t>Bireylerin uzunca bir süre kabiliyetlerindeki noksanlıklar veya başka etkenler nedeniyle kariyer yolunda ileriye doğru adım atamayacak durumumda olduğunu belirtmektedir.</a:t>
            </a:r>
            <a:endParaRPr lang="tr-TR" sz="1050" dirty="0" smtClean="0"/>
          </a:p>
          <a:p>
            <a:endParaRPr lang="tr-TR" dirty="0"/>
          </a:p>
        </p:txBody>
      </p:sp>
      <p:pic>
        <p:nvPicPr>
          <p:cNvPr id="4" name="image24.jpeg"/>
          <p:cNvPicPr/>
          <p:nvPr/>
        </p:nvPicPr>
        <p:blipFill>
          <a:blip r:embed="rId2" cstate="print"/>
          <a:stretch>
            <a:fillRect/>
          </a:stretch>
        </p:blipFill>
        <p:spPr>
          <a:xfrm>
            <a:off x="4071934" y="1357298"/>
            <a:ext cx="4572000" cy="39995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KARİYER ÇAPASI</a:t>
            </a:r>
            <a:br>
              <a:rPr lang="tr-TR" b="1" dirty="0" smtClean="0"/>
            </a:br>
            <a:endParaRPr lang="tr-TR" dirty="0"/>
          </a:p>
        </p:txBody>
      </p:sp>
      <p:sp>
        <p:nvSpPr>
          <p:cNvPr id="3" name="2 İçerik Yer Tutucusu"/>
          <p:cNvSpPr>
            <a:spLocks noGrp="1"/>
          </p:cNvSpPr>
          <p:nvPr>
            <p:ph sz="quarter" idx="1"/>
          </p:nvPr>
        </p:nvSpPr>
        <p:spPr>
          <a:xfrm>
            <a:off x="457200" y="1600200"/>
            <a:ext cx="3186106" cy="4873752"/>
          </a:xfrm>
        </p:spPr>
        <p:txBody>
          <a:bodyPr/>
          <a:lstStyle/>
          <a:p>
            <a:pPr lvl="1"/>
            <a:r>
              <a:rPr lang="tr-TR" sz="2400" dirty="0" smtClean="0"/>
              <a:t>Kariyer çapası, bireylerin yetenek, değer ve gereksinimlerini yansıtan özellikleri olarak tanımlanmaktadır.</a:t>
            </a:r>
            <a:endParaRPr lang="tr-TR" sz="1050" dirty="0" smtClean="0"/>
          </a:p>
          <a:p>
            <a:endParaRPr lang="tr-TR" dirty="0"/>
          </a:p>
        </p:txBody>
      </p:sp>
      <p:pic>
        <p:nvPicPr>
          <p:cNvPr id="4" name="image25.png"/>
          <p:cNvPicPr/>
          <p:nvPr/>
        </p:nvPicPr>
        <p:blipFill>
          <a:blip r:embed="rId2" cstate="print"/>
          <a:stretch>
            <a:fillRect/>
          </a:stretch>
        </p:blipFill>
        <p:spPr>
          <a:xfrm>
            <a:off x="3786182" y="1714488"/>
            <a:ext cx="4746928" cy="32861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KARİYER YÖNETİMİ</a:t>
            </a:r>
            <a:endParaRPr lang="tr-TR" b="1" dirty="0"/>
          </a:p>
        </p:txBody>
      </p:sp>
      <p:sp>
        <p:nvSpPr>
          <p:cNvPr id="3" name="2 İçerik Yer Tutucusu"/>
          <p:cNvSpPr>
            <a:spLocks noGrp="1"/>
          </p:cNvSpPr>
          <p:nvPr>
            <p:ph sz="quarter" idx="1"/>
          </p:nvPr>
        </p:nvSpPr>
        <p:spPr>
          <a:xfrm>
            <a:off x="457200" y="2143116"/>
            <a:ext cx="3400420" cy="4330836"/>
          </a:xfrm>
        </p:spPr>
        <p:txBody>
          <a:bodyPr/>
          <a:lstStyle/>
          <a:p>
            <a:r>
              <a:rPr lang="tr-TR" dirty="0" smtClean="0"/>
              <a:t>Kariyer yönetimi, personelin bireysel kariyer planlarını </a:t>
            </a:r>
            <a:r>
              <a:rPr lang="tr-TR" dirty="0" smtClean="0"/>
              <a:t>desteklemesi </a:t>
            </a:r>
            <a:r>
              <a:rPr lang="tr-TR" dirty="0" smtClean="0"/>
              <a:t>ve uyumlaştırmasını </a:t>
            </a:r>
            <a:r>
              <a:rPr lang="tr-TR" dirty="0" smtClean="0"/>
              <a:t>içermektedir.</a:t>
            </a:r>
            <a:endParaRPr lang="tr-TR" dirty="0"/>
          </a:p>
        </p:txBody>
      </p:sp>
      <p:pic>
        <p:nvPicPr>
          <p:cNvPr id="4" name="image26.jpeg"/>
          <p:cNvPicPr/>
          <p:nvPr/>
        </p:nvPicPr>
        <p:blipFill>
          <a:blip r:embed="rId2" cstate="print"/>
          <a:stretch>
            <a:fillRect/>
          </a:stretch>
        </p:blipFill>
        <p:spPr>
          <a:xfrm>
            <a:off x="4143372" y="1428736"/>
            <a:ext cx="4476213" cy="41434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SÜREKLİ EĞİTİM MERKEZLERİ</a:t>
            </a:r>
            <a:br>
              <a:rPr lang="tr-TR" b="1" dirty="0" smtClean="0"/>
            </a:br>
            <a:endParaRPr lang="tr-TR" dirty="0"/>
          </a:p>
        </p:txBody>
      </p:sp>
      <p:sp>
        <p:nvSpPr>
          <p:cNvPr id="3" name="2 İçerik Yer Tutucusu"/>
          <p:cNvSpPr>
            <a:spLocks noGrp="1"/>
          </p:cNvSpPr>
          <p:nvPr>
            <p:ph sz="quarter" idx="1"/>
          </p:nvPr>
        </p:nvSpPr>
        <p:spPr>
          <a:xfrm>
            <a:off x="457200" y="1600200"/>
            <a:ext cx="4543428" cy="4873752"/>
          </a:xfrm>
        </p:spPr>
        <p:txBody>
          <a:bodyPr/>
          <a:lstStyle/>
          <a:p>
            <a:pPr lvl="1"/>
            <a:r>
              <a:rPr lang="tr-TR" sz="2400" dirty="0" smtClean="0"/>
              <a:t>Sürekli Eğitim Merkezleri bulundukları bölgeler üniversite sanayi ve toplum iş birliğinin birer örneği olarak, bölge sanayisinin ve toplumu oluşturan bireylerin ihtiyaç duymuş olduğu derinlemesine eğitim faaliyetlerinin bireylerle ve kurumlarla buluştuğu merkezlerdir.</a:t>
            </a:r>
            <a:endParaRPr lang="tr-TR" sz="1050" dirty="0" smtClean="0"/>
          </a:p>
          <a:p>
            <a:endParaRPr lang="tr-TR" dirty="0"/>
          </a:p>
        </p:txBody>
      </p:sp>
      <p:pic>
        <p:nvPicPr>
          <p:cNvPr id="4" name="image29.png" descr="Focused tiny people reading books Free Vector"/>
          <p:cNvPicPr/>
          <p:nvPr/>
        </p:nvPicPr>
        <p:blipFill>
          <a:blip r:embed="rId2" cstate="print"/>
          <a:stretch>
            <a:fillRect/>
          </a:stretch>
        </p:blipFill>
        <p:spPr>
          <a:xfrm>
            <a:off x="4643438" y="1142984"/>
            <a:ext cx="4216295" cy="40154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571480"/>
            <a:ext cx="7467600" cy="3857652"/>
          </a:xfrm>
        </p:spPr>
        <p:txBody>
          <a:bodyPr>
            <a:normAutofit/>
          </a:bodyPr>
          <a:lstStyle/>
          <a:p>
            <a:r>
              <a:rPr lang="tr-TR" sz="2800" dirty="0" smtClean="0"/>
              <a:t>Sayın </a:t>
            </a:r>
            <a:r>
              <a:rPr lang="tr-TR" sz="2800" dirty="0" smtClean="0"/>
              <a:t>veliler bu </a:t>
            </a:r>
            <a:r>
              <a:rPr lang="tr-TR" sz="2800" dirty="0" smtClean="0"/>
              <a:t>sunumda </a:t>
            </a:r>
            <a:r>
              <a:rPr lang="tr-TR" sz="2800" dirty="0" smtClean="0"/>
              <a:t>sizlere kariyer gelişim basamakları, kariyerde ilerlerken </a:t>
            </a:r>
            <a:r>
              <a:rPr lang="tr-TR" sz="2800" dirty="0" smtClean="0"/>
              <a:t>karşılaşılabilecek </a:t>
            </a:r>
            <a:r>
              <a:rPr lang="tr-TR" sz="2800" dirty="0" smtClean="0"/>
              <a:t>engeller ve avantajlar konusunda bilgi verdik. </a:t>
            </a:r>
            <a:r>
              <a:rPr lang="tr-TR" sz="2800" dirty="0" smtClean="0"/>
              <a:t>Sizler de </a:t>
            </a:r>
            <a:r>
              <a:rPr lang="tr-TR" sz="2800" dirty="0" smtClean="0"/>
              <a:t>hem kendi kariyer yolunuzda ilerlerken hem de öğrencilerinize rehberlik ederken bu bilgilerden yararlanabilir, rehberlik servisimize başvurabilirsiniz.</a:t>
            </a:r>
            <a:endParaRPr lang="tr-TR" sz="2800" dirty="0"/>
          </a:p>
        </p:txBody>
      </p:sp>
      <p:sp>
        <p:nvSpPr>
          <p:cNvPr id="4" name="3 Aşağı Şerit"/>
          <p:cNvSpPr/>
          <p:nvPr/>
        </p:nvSpPr>
        <p:spPr>
          <a:xfrm>
            <a:off x="571472" y="5214950"/>
            <a:ext cx="6929486" cy="1143008"/>
          </a:xfrm>
          <a:prstGeom prst="ribb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dirty="0" smtClean="0"/>
              <a:t>REHBERLİK SERVİSİ</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KİŞİLİK</a:t>
            </a:r>
            <a:br>
              <a:rPr lang="tr-TR" b="1" dirty="0" smtClean="0"/>
            </a:br>
            <a:endParaRPr lang="tr-TR" dirty="0"/>
          </a:p>
        </p:txBody>
      </p:sp>
      <p:sp>
        <p:nvSpPr>
          <p:cNvPr id="3" name="2 İçerik Yer Tutucusu"/>
          <p:cNvSpPr>
            <a:spLocks noGrp="1"/>
          </p:cNvSpPr>
          <p:nvPr>
            <p:ph sz="quarter" idx="1"/>
          </p:nvPr>
        </p:nvSpPr>
        <p:spPr>
          <a:xfrm>
            <a:off x="357158" y="1142984"/>
            <a:ext cx="4572032" cy="5357850"/>
          </a:xfrm>
        </p:spPr>
        <p:txBody>
          <a:bodyPr>
            <a:normAutofit fontScale="92500" lnSpcReduction="10000"/>
          </a:bodyPr>
          <a:lstStyle/>
          <a:p>
            <a:pPr lvl="0"/>
            <a:r>
              <a:rPr lang="tr-TR" dirty="0" err="1" smtClean="0"/>
              <a:t>Friedman</a:t>
            </a:r>
            <a:r>
              <a:rPr lang="tr-TR" dirty="0" smtClean="0"/>
              <a:t> ve </a:t>
            </a:r>
            <a:r>
              <a:rPr lang="tr-TR" dirty="0" err="1" smtClean="0"/>
              <a:t>Rosenman</a:t>
            </a:r>
            <a:r>
              <a:rPr lang="tr-TR" dirty="0" smtClean="0"/>
              <a:t> insanların strese yönelik tepkilerine göre insanları “A Tipi” ve “B Tipi” kişilik olarak ayırmışlardır.</a:t>
            </a:r>
          </a:p>
          <a:p>
            <a:pPr lvl="0"/>
            <a:r>
              <a:rPr lang="tr-TR" dirty="0" smtClean="0"/>
              <a:t>A tipi özellikleri ağır basan insanlar genelde aceleci, başarı odaklı, iktidar sahibi olmak isteği olan, rekabetten hoşlanan insanlardır.</a:t>
            </a:r>
          </a:p>
          <a:p>
            <a:pPr lvl="0"/>
            <a:r>
              <a:rPr lang="tr-TR" dirty="0" smtClean="0"/>
              <a:t>B tipi özellikleri ağır basan insanlar ise aceleci olmayan, kendilerini baskı altına sokmayan, kolay öfkelenmeyen ve rekabetçi olmayan insanlardır.</a:t>
            </a:r>
          </a:p>
          <a:p>
            <a:endParaRPr lang="tr-TR" dirty="0"/>
          </a:p>
        </p:txBody>
      </p:sp>
      <p:pic>
        <p:nvPicPr>
          <p:cNvPr id="4" name="image12.jpeg"/>
          <p:cNvPicPr/>
          <p:nvPr/>
        </p:nvPicPr>
        <p:blipFill>
          <a:blip r:embed="rId2" cstate="print"/>
          <a:stretch>
            <a:fillRect/>
          </a:stretch>
        </p:blipFill>
        <p:spPr>
          <a:xfrm>
            <a:off x="4857752" y="1643050"/>
            <a:ext cx="3785068" cy="39358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BECERİ</a:t>
            </a:r>
            <a:r>
              <a:rPr lang="tr-TR" dirty="0" smtClean="0"/>
              <a:t/>
            </a:r>
            <a:br>
              <a:rPr lang="tr-TR" dirty="0" smtClean="0"/>
            </a:br>
            <a:endParaRPr lang="tr-TR" dirty="0"/>
          </a:p>
        </p:txBody>
      </p:sp>
      <p:sp>
        <p:nvSpPr>
          <p:cNvPr id="3" name="2 İçerik Yer Tutucusu"/>
          <p:cNvSpPr>
            <a:spLocks noGrp="1"/>
          </p:cNvSpPr>
          <p:nvPr>
            <p:ph sz="quarter" idx="1"/>
          </p:nvPr>
        </p:nvSpPr>
        <p:spPr>
          <a:xfrm>
            <a:off x="457200" y="1600200"/>
            <a:ext cx="3971924" cy="4873752"/>
          </a:xfrm>
        </p:spPr>
        <p:txBody>
          <a:bodyPr/>
          <a:lstStyle/>
          <a:p>
            <a:pPr lvl="0"/>
            <a:r>
              <a:rPr lang="tr-TR" sz="2800" dirty="0" smtClean="0"/>
              <a:t>Kişinin yatkınlık ve öğrenime bağlı olarak bir işi başarma ve bir işlemi amaca uygun olarak sonuçlandırma yeteneği, maharet” olarak tanımlanmıştır.</a:t>
            </a:r>
          </a:p>
          <a:p>
            <a:endParaRPr lang="tr-TR" dirty="0"/>
          </a:p>
        </p:txBody>
      </p:sp>
      <p:pic>
        <p:nvPicPr>
          <p:cNvPr id="4" name="image11.jpeg"/>
          <p:cNvPicPr/>
          <p:nvPr/>
        </p:nvPicPr>
        <p:blipFill>
          <a:blip r:embed="rId2" cstate="print"/>
          <a:stretch>
            <a:fillRect/>
          </a:stretch>
        </p:blipFill>
        <p:spPr>
          <a:xfrm>
            <a:off x="4643438" y="1285860"/>
            <a:ext cx="3975653" cy="37609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YETENEK</a:t>
            </a:r>
            <a:br>
              <a:rPr lang="tr-TR" b="1" dirty="0" smtClean="0"/>
            </a:br>
            <a:endParaRPr lang="tr-TR" dirty="0"/>
          </a:p>
        </p:txBody>
      </p:sp>
      <p:sp>
        <p:nvSpPr>
          <p:cNvPr id="3" name="2 İçerik Yer Tutucusu"/>
          <p:cNvSpPr>
            <a:spLocks noGrp="1"/>
          </p:cNvSpPr>
          <p:nvPr>
            <p:ph sz="quarter" idx="1"/>
          </p:nvPr>
        </p:nvSpPr>
        <p:spPr>
          <a:xfrm>
            <a:off x="457200" y="1600200"/>
            <a:ext cx="3757610" cy="4873752"/>
          </a:xfrm>
        </p:spPr>
        <p:txBody>
          <a:bodyPr/>
          <a:lstStyle/>
          <a:p>
            <a:pPr lvl="1"/>
            <a:r>
              <a:rPr lang="tr-TR" sz="2400" dirty="0" smtClean="0"/>
              <a:t>Bir kimsenin bir şeyi anlama veya yapabilme niteliği, istidat, kabiliyet, kudret” olarak tanımlanmıştır.</a:t>
            </a:r>
            <a:endParaRPr lang="tr-TR" sz="1050" dirty="0" smtClean="0"/>
          </a:p>
          <a:p>
            <a:endParaRPr lang="tr-TR" dirty="0"/>
          </a:p>
        </p:txBody>
      </p:sp>
      <p:pic>
        <p:nvPicPr>
          <p:cNvPr id="4" name="image14.png"/>
          <p:cNvPicPr/>
          <p:nvPr/>
        </p:nvPicPr>
        <p:blipFill>
          <a:blip r:embed="rId2" cstate="print"/>
          <a:stretch>
            <a:fillRect/>
          </a:stretch>
        </p:blipFill>
        <p:spPr>
          <a:xfrm>
            <a:off x="4286248" y="1357298"/>
            <a:ext cx="4269108" cy="38166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ZEKA</a:t>
            </a:r>
          </a:p>
        </p:txBody>
      </p:sp>
      <p:sp>
        <p:nvSpPr>
          <p:cNvPr id="3" name="2 İçerik Yer Tutucusu"/>
          <p:cNvSpPr>
            <a:spLocks noGrp="1"/>
          </p:cNvSpPr>
          <p:nvPr>
            <p:ph sz="quarter" idx="1"/>
          </p:nvPr>
        </p:nvSpPr>
        <p:spPr>
          <a:xfrm>
            <a:off x="457200" y="1600200"/>
            <a:ext cx="3614734" cy="4873752"/>
          </a:xfrm>
        </p:spPr>
        <p:txBody>
          <a:bodyPr/>
          <a:lstStyle/>
          <a:p>
            <a:pPr lvl="1"/>
            <a:r>
              <a:rPr lang="tr-TR" sz="2400" dirty="0" smtClean="0"/>
              <a:t>İnsanın düşünme, akıl yürütme, objektif gerçekleri algılama, yargılama ve sonuç çıkarma yeteneklerinin tamamı, anlak, dirayet, zeyreklik, feraset” anlamına gelir.</a:t>
            </a:r>
            <a:endParaRPr lang="tr-TR" sz="1050" dirty="0" smtClean="0"/>
          </a:p>
          <a:p>
            <a:endParaRPr lang="tr-TR" dirty="0"/>
          </a:p>
        </p:txBody>
      </p:sp>
      <p:pic>
        <p:nvPicPr>
          <p:cNvPr id="4" name="image13.png"/>
          <p:cNvPicPr/>
          <p:nvPr/>
        </p:nvPicPr>
        <p:blipFill>
          <a:blip r:embed="rId2" cstate="print"/>
          <a:stretch>
            <a:fillRect/>
          </a:stretch>
        </p:blipFill>
        <p:spPr>
          <a:xfrm>
            <a:off x="4357686" y="1500174"/>
            <a:ext cx="4195141" cy="35939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KARİYER PLANLAMA</a:t>
            </a:r>
            <a:r>
              <a:rPr lang="tr-TR" dirty="0" smtClean="0"/>
              <a:t/>
            </a:r>
            <a:br>
              <a:rPr lang="tr-TR" dirty="0" smtClean="0"/>
            </a:br>
            <a:endParaRPr lang="tr-TR" dirty="0"/>
          </a:p>
        </p:txBody>
      </p:sp>
      <p:sp>
        <p:nvSpPr>
          <p:cNvPr id="3" name="2 İçerik Yer Tutucusu"/>
          <p:cNvSpPr>
            <a:spLocks noGrp="1"/>
          </p:cNvSpPr>
          <p:nvPr>
            <p:ph sz="quarter" idx="1"/>
          </p:nvPr>
        </p:nvSpPr>
        <p:spPr>
          <a:xfrm>
            <a:off x="457200" y="1600200"/>
            <a:ext cx="4543428" cy="4873752"/>
          </a:xfrm>
        </p:spPr>
        <p:txBody>
          <a:bodyPr/>
          <a:lstStyle/>
          <a:p>
            <a:pPr marL="274320" lvl="1">
              <a:spcBef>
                <a:spcPts val="600"/>
              </a:spcBef>
              <a:buSzPct val="70000"/>
              <a:buFont typeface="Wingdings"/>
              <a:buChar char=""/>
            </a:pPr>
            <a:r>
              <a:rPr lang="tr-TR" sz="2400" dirty="0" smtClean="0"/>
              <a:t>Kariyer planlaması, iş görenin sahip olduğu bilgi, yetenek, beceri ve güdülerin geliştirilmesiyle, çalışmakta olduğu organizasyon içindeki ilerleyişinin, yükselişinin planlanmasıdır.</a:t>
            </a:r>
            <a:endParaRPr lang="tr-TR" sz="1050" dirty="0" smtClean="0"/>
          </a:p>
          <a:p>
            <a:endParaRPr lang="tr-TR" dirty="0"/>
          </a:p>
        </p:txBody>
      </p:sp>
      <p:pic>
        <p:nvPicPr>
          <p:cNvPr id="4" name="image22.png" descr="Business leader standing on arrow and holding flag flat vector illustration. cartoon people training and doing business plan. leadership, victory and challenge concept Free Vector"/>
          <p:cNvPicPr/>
          <p:nvPr/>
        </p:nvPicPr>
        <p:blipFill>
          <a:blip r:embed="rId2" cstate="print"/>
          <a:stretch>
            <a:fillRect/>
          </a:stretch>
        </p:blipFill>
        <p:spPr>
          <a:xfrm>
            <a:off x="5143504" y="1500174"/>
            <a:ext cx="3538330" cy="35004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p:cNvPicPr>
            <a:picLocks noGrp="1"/>
          </p:cNvPicPr>
          <p:nvPr>
            <p:ph sz="quarter" idx="1"/>
          </p:nvPr>
        </p:nvPicPr>
        <p:blipFill>
          <a:blip r:embed="rId2" cstate="print"/>
          <a:stretch>
            <a:fillRect/>
          </a:stretch>
        </p:blipFill>
        <p:spPr>
          <a:xfrm>
            <a:off x="457200" y="214291"/>
            <a:ext cx="7901014" cy="54292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jpeg"/>
          <p:cNvPicPr>
            <a:picLocks noGrp="1"/>
          </p:cNvPicPr>
          <p:nvPr>
            <p:ph sz="quarter" idx="1"/>
          </p:nvPr>
        </p:nvPicPr>
        <p:blipFill>
          <a:blip r:embed="rId2" cstate="print"/>
          <a:stretch>
            <a:fillRect/>
          </a:stretch>
        </p:blipFill>
        <p:spPr>
          <a:xfrm>
            <a:off x="500034" y="214290"/>
            <a:ext cx="7467600" cy="6114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SWOT Analizi</a:t>
            </a:r>
            <a:endParaRPr lang="tr-TR" dirty="0"/>
          </a:p>
        </p:txBody>
      </p:sp>
      <p:pic>
        <p:nvPicPr>
          <p:cNvPr id="4" name="image8.jpeg" descr="https://www.tozlumikrofon.com/wp-content/uploads/2017/06/swot-analizi.jpg"/>
          <p:cNvPicPr>
            <a:picLocks noGrp="1"/>
          </p:cNvPicPr>
          <p:nvPr>
            <p:ph sz="quarter" idx="1"/>
          </p:nvPr>
        </p:nvPicPr>
        <p:blipFill>
          <a:blip r:embed="rId2" cstate="print"/>
          <a:stretch>
            <a:fillRect/>
          </a:stretch>
        </p:blipFill>
        <p:spPr>
          <a:xfrm>
            <a:off x="785786" y="1600200"/>
            <a:ext cx="6715171" cy="487362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TotalTime>
  <Words>326</Words>
  <PresentationFormat>Ekran Gösterisi (4:3)</PresentationFormat>
  <Paragraphs>27</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Cumba</vt:lpstr>
      <vt:lpstr>KARİYER PLANLAMA</vt:lpstr>
      <vt:lpstr>                         KİŞİLİK </vt:lpstr>
      <vt:lpstr>                       BECERİ </vt:lpstr>
      <vt:lpstr>YETENEK </vt:lpstr>
      <vt:lpstr>                   ZEKA</vt:lpstr>
      <vt:lpstr>KARİYER PLANLAMA </vt:lpstr>
      <vt:lpstr>Slayt 7</vt:lpstr>
      <vt:lpstr>Slayt 8</vt:lpstr>
      <vt:lpstr>            SWOT Analizi</vt:lpstr>
      <vt:lpstr>Slayt 10</vt:lpstr>
      <vt:lpstr>           KARİYER PATİKASI </vt:lpstr>
      <vt:lpstr>       KARİYER PLATOSU </vt:lpstr>
      <vt:lpstr>             KARİYER ÇAPASI </vt:lpstr>
      <vt:lpstr>            KARİYER YÖNETİMİ</vt:lpstr>
      <vt:lpstr>      SÜREKLİ EĞİTİM MERKEZLERİ </vt:lpstr>
      <vt:lpstr>Slayt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KARİYER PLANLAMA</dc:title>
  <dc:creator>PSİKOLOJİK DANIŞMAN</dc:creator>
  <cp:lastModifiedBy>yeni</cp:lastModifiedBy>
  <cp:revision>7</cp:revision>
  <dcterms:created xsi:type="dcterms:W3CDTF">2022-03-30T06:31:27Z</dcterms:created>
  <dcterms:modified xsi:type="dcterms:W3CDTF">2022-03-30T08:16:17Z</dcterms:modified>
</cp:coreProperties>
</file>